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Lato-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568c65b2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568c65b2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568c65b2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568c65b2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568c65b2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568c65b2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568c65b2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568c65b2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568c65b2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568c65b2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568c65b2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568c65b2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Radiografía de la aplicación Rappi</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Mendo</a:t>
            </a:r>
            <a:r>
              <a:rPr lang="es"/>
              <a:t>za Toledo Oscar</a:t>
            </a:r>
            <a:endParaRPr/>
          </a:p>
          <a:p>
            <a:pPr indent="0" lvl="0" marL="0" rtl="0" algn="l">
              <a:spcBef>
                <a:spcPts val="0"/>
              </a:spcBef>
              <a:spcAft>
                <a:spcPts val="0"/>
              </a:spcAft>
              <a:buNone/>
            </a:pPr>
            <a:r>
              <a:rPr lang="es"/>
              <a:t>Cómputo Móvil</a:t>
            </a:r>
            <a:endParaRPr/>
          </a:p>
        </p:txBody>
      </p:sp>
      <p:pic>
        <p:nvPicPr>
          <p:cNvPr id="74" name="Google Shape;74;p13"/>
          <p:cNvPicPr preferRelativeResize="0"/>
          <p:nvPr/>
        </p:nvPicPr>
        <p:blipFill>
          <a:blip r:embed="rId3">
            <a:alphaModFix/>
          </a:blip>
          <a:stretch>
            <a:fillRect/>
          </a:stretch>
        </p:blipFill>
        <p:spPr>
          <a:xfrm>
            <a:off x="5704375" y="2231021"/>
            <a:ext cx="2998849" cy="224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El orígen de Rappi</a:t>
            </a:r>
            <a:endParaRPr/>
          </a:p>
        </p:txBody>
      </p:sp>
      <p:sp>
        <p:nvSpPr>
          <p:cNvPr id="80" name="Google Shape;80;p1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es"/>
              <a:t>Simón Borrero es el responsable del surgimiento de esta aplicación y lo increíble de su historia es que Rappi fue parte de uno de los</a:t>
            </a:r>
            <a:r>
              <a:rPr lang="es"/>
              <a:t> proyectos de su compañía principal, llamada “Imaginamos” la cual se dedica a impulsar las llamadas Startups.</a:t>
            </a:r>
            <a:endParaRPr/>
          </a:p>
          <a:p>
            <a:pPr indent="0" lvl="0" marL="0" rtl="0" algn="just">
              <a:spcBef>
                <a:spcPts val="1200"/>
              </a:spcBef>
              <a:spcAft>
                <a:spcPts val="0"/>
              </a:spcAft>
              <a:buNone/>
            </a:pPr>
            <a:r>
              <a:rPr lang="es"/>
              <a:t>Su lanzamiento fue el 6 de junio del 2015 y hoy en día cuenta con más de 10,000,000 descargas en dispositivos móviles.</a:t>
            </a:r>
            <a:endParaRPr/>
          </a:p>
          <a:p>
            <a:pPr indent="0" lvl="0" marL="0" rtl="0" algn="just">
              <a:spcBef>
                <a:spcPts val="1200"/>
              </a:spcBef>
              <a:spcAft>
                <a:spcPts val="1200"/>
              </a:spcAft>
              <a:buNone/>
            </a:pPr>
            <a:r>
              <a:rPr lang="es"/>
              <a:t>Su rápido crecimiento y el éxito de la aplicación se debe, según Simón, al cumplimiento de las necesidades de los usuarios, la cual es, realizar entregas de todo tipo.</a:t>
            </a:r>
            <a:endParaRPr/>
          </a:p>
        </p:txBody>
      </p:sp>
      <p:pic>
        <p:nvPicPr>
          <p:cNvPr id="81" name="Google Shape;81;p14"/>
          <p:cNvPicPr preferRelativeResize="0"/>
          <p:nvPr/>
        </p:nvPicPr>
        <p:blipFill>
          <a:blip r:embed="rId3">
            <a:alphaModFix/>
          </a:blip>
          <a:stretch>
            <a:fillRect/>
          </a:stretch>
        </p:blipFill>
        <p:spPr>
          <a:xfrm>
            <a:off x="305575" y="410375"/>
            <a:ext cx="1905000" cy="1905000"/>
          </a:xfrm>
          <a:prstGeom prst="rect">
            <a:avLst/>
          </a:prstGeom>
          <a:noFill/>
          <a:ln>
            <a:noFill/>
          </a:ln>
        </p:spPr>
      </p:pic>
      <p:pic>
        <p:nvPicPr>
          <p:cNvPr id="82" name="Google Shape;82;p14"/>
          <p:cNvPicPr preferRelativeResize="0"/>
          <p:nvPr/>
        </p:nvPicPr>
        <p:blipFill>
          <a:blip r:embed="rId4">
            <a:alphaModFix/>
          </a:blip>
          <a:stretch>
            <a:fillRect/>
          </a:stretch>
        </p:blipFill>
        <p:spPr>
          <a:xfrm>
            <a:off x="205425" y="2387150"/>
            <a:ext cx="2105300" cy="210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¿Qué ofrece Rappi?</a:t>
            </a:r>
            <a:endParaRPr/>
          </a:p>
        </p:txBody>
      </p:sp>
      <p:sp>
        <p:nvSpPr>
          <p:cNvPr id="88" name="Google Shape;88;p1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Rappi es una aplicación que permite a los usuarios realizar pedidos de todo tipo, empezando desde alimentos, luego entregas de víveres, medicamentos o incluso dinero.</a:t>
            </a:r>
            <a:endParaRPr/>
          </a:p>
          <a:p>
            <a:pPr indent="0" lvl="0" marL="0" rtl="0" algn="l">
              <a:spcBef>
                <a:spcPts val="1200"/>
              </a:spcBef>
              <a:spcAft>
                <a:spcPts val="1200"/>
              </a:spcAft>
              <a:buNone/>
            </a:pPr>
            <a:r>
              <a:t/>
            </a:r>
            <a:endParaRPr/>
          </a:p>
        </p:txBody>
      </p:sp>
      <p:sp>
        <p:nvSpPr>
          <p:cNvPr id="89" name="Google Shape;89;p1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Clr>
                <a:schemeClr val="dk2"/>
              </a:buClr>
              <a:buSzPts val="1100"/>
              <a:buFont typeface="Arial"/>
              <a:buNone/>
            </a:pPr>
            <a:r>
              <a:rPr lang="es"/>
              <a:t>Desde sus inicios, Rappi captó gran parte del mercado, ya que fue de las primeras aplicaciones en aceptar pagos en efectivo, al igual que ahora, además aceptan pagos con tarjetas bancarias o aplicaciones cómo Paypal, sin embargo, Rappi da un paso más adelante y saca al mercado su propia tarjeta de crédito llamada Rappipay.</a:t>
            </a:r>
            <a:endParaRPr/>
          </a:p>
        </p:txBody>
      </p:sp>
      <p:pic>
        <p:nvPicPr>
          <p:cNvPr id="90" name="Google Shape;90;p15"/>
          <p:cNvPicPr preferRelativeResize="0"/>
          <p:nvPr/>
        </p:nvPicPr>
        <p:blipFill>
          <a:blip r:embed="rId3">
            <a:alphaModFix/>
          </a:blip>
          <a:stretch>
            <a:fillRect/>
          </a:stretch>
        </p:blipFill>
        <p:spPr>
          <a:xfrm>
            <a:off x="2888250" y="2911625"/>
            <a:ext cx="2095504" cy="1743459"/>
          </a:xfrm>
          <a:prstGeom prst="rect">
            <a:avLst/>
          </a:prstGeom>
          <a:noFill/>
          <a:ln>
            <a:noFill/>
          </a:ln>
        </p:spPr>
      </p:pic>
      <p:pic>
        <p:nvPicPr>
          <p:cNvPr id="91" name="Google Shape;91;p15"/>
          <p:cNvPicPr preferRelativeResize="0"/>
          <p:nvPr/>
        </p:nvPicPr>
        <p:blipFill>
          <a:blip r:embed="rId4">
            <a:alphaModFix/>
          </a:blip>
          <a:stretch>
            <a:fillRect/>
          </a:stretch>
        </p:blipFill>
        <p:spPr>
          <a:xfrm>
            <a:off x="125925" y="1686225"/>
            <a:ext cx="2095503" cy="21354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s"/>
              <a:t>Los servicios de Rappi</a:t>
            </a:r>
            <a:endParaRPr/>
          </a:p>
        </p:txBody>
      </p:sp>
      <p:pic>
        <p:nvPicPr>
          <p:cNvPr id="97" name="Google Shape;97;p16"/>
          <p:cNvPicPr preferRelativeResize="0"/>
          <p:nvPr/>
        </p:nvPicPr>
        <p:blipFill>
          <a:blip r:embed="rId3">
            <a:alphaModFix/>
          </a:blip>
          <a:stretch>
            <a:fillRect/>
          </a:stretch>
        </p:blipFill>
        <p:spPr>
          <a:xfrm>
            <a:off x="328025" y="555475"/>
            <a:ext cx="6089250" cy="1550500"/>
          </a:xfrm>
          <a:prstGeom prst="rect">
            <a:avLst/>
          </a:prstGeom>
          <a:noFill/>
          <a:ln>
            <a:noFill/>
          </a:ln>
        </p:spPr>
      </p:pic>
      <p:pic>
        <p:nvPicPr>
          <p:cNvPr id="98" name="Google Shape;98;p16"/>
          <p:cNvPicPr preferRelativeResize="0"/>
          <p:nvPr/>
        </p:nvPicPr>
        <p:blipFill rotWithShape="1">
          <a:blip r:embed="rId4">
            <a:alphaModFix/>
          </a:blip>
          <a:srcRect b="0" l="0" r="49385" t="32400"/>
          <a:stretch/>
        </p:blipFill>
        <p:spPr>
          <a:xfrm>
            <a:off x="2729475" y="2105975"/>
            <a:ext cx="1710799" cy="2227674"/>
          </a:xfrm>
          <a:prstGeom prst="rect">
            <a:avLst/>
          </a:prstGeom>
          <a:noFill/>
          <a:ln>
            <a:noFill/>
          </a:ln>
        </p:spPr>
      </p:pic>
      <p:pic>
        <p:nvPicPr>
          <p:cNvPr id="99" name="Google Shape;99;p16"/>
          <p:cNvPicPr preferRelativeResize="0"/>
          <p:nvPr/>
        </p:nvPicPr>
        <p:blipFill>
          <a:blip r:embed="rId5">
            <a:alphaModFix/>
          </a:blip>
          <a:stretch>
            <a:fillRect/>
          </a:stretch>
        </p:blipFill>
        <p:spPr>
          <a:xfrm>
            <a:off x="4730500" y="2250050"/>
            <a:ext cx="1122450" cy="1359775"/>
          </a:xfrm>
          <a:prstGeom prst="rect">
            <a:avLst/>
          </a:prstGeom>
          <a:noFill/>
          <a:ln>
            <a:noFill/>
          </a:ln>
        </p:spPr>
      </p:pic>
      <p:pic>
        <p:nvPicPr>
          <p:cNvPr id="100" name="Google Shape;100;p16"/>
          <p:cNvPicPr preferRelativeResize="0"/>
          <p:nvPr/>
        </p:nvPicPr>
        <p:blipFill rotWithShape="1">
          <a:blip r:embed="rId4">
            <a:alphaModFix/>
          </a:blip>
          <a:srcRect b="0" l="50431" r="0" t="34606"/>
          <a:stretch/>
        </p:blipFill>
        <p:spPr>
          <a:xfrm>
            <a:off x="6514021" y="555475"/>
            <a:ext cx="1768174" cy="2274275"/>
          </a:xfrm>
          <a:prstGeom prst="rect">
            <a:avLst/>
          </a:prstGeom>
          <a:noFill/>
          <a:ln>
            <a:noFill/>
          </a:ln>
        </p:spPr>
      </p:pic>
      <p:pic>
        <p:nvPicPr>
          <p:cNvPr id="101" name="Google Shape;101;p16"/>
          <p:cNvPicPr preferRelativeResize="0"/>
          <p:nvPr/>
        </p:nvPicPr>
        <p:blipFill rotWithShape="1">
          <a:blip r:embed="rId4">
            <a:alphaModFix/>
          </a:blip>
          <a:srcRect b="66069" l="49385" r="0" t="0"/>
          <a:stretch/>
        </p:blipFill>
        <p:spPr>
          <a:xfrm>
            <a:off x="6490912" y="2934958"/>
            <a:ext cx="1814400" cy="1185878"/>
          </a:xfrm>
          <a:prstGeom prst="rect">
            <a:avLst/>
          </a:prstGeom>
          <a:noFill/>
          <a:ln>
            <a:noFill/>
          </a:ln>
        </p:spPr>
      </p:pic>
      <p:pic>
        <p:nvPicPr>
          <p:cNvPr id="102" name="Google Shape;102;p16"/>
          <p:cNvPicPr preferRelativeResize="0"/>
          <p:nvPr/>
        </p:nvPicPr>
        <p:blipFill rotWithShape="1">
          <a:blip r:embed="rId4">
            <a:alphaModFix/>
          </a:blip>
          <a:srcRect b="66069" l="0" r="50867" t="0"/>
          <a:stretch/>
        </p:blipFill>
        <p:spPr>
          <a:xfrm>
            <a:off x="328025" y="1759050"/>
            <a:ext cx="2217625" cy="14931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423600" y="549175"/>
            <a:ext cx="8296800" cy="765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FODA</a:t>
            </a:r>
            <a:endParaRPr/>
          </a:p>
        </p:txBody>
      </p:sp>
      <p:sp>
        <p:nvSpPr>
          <p:cNvPr id="108" name="Google Shape;108;p17"/>
          <p:cNvSpPr txBox="1"/>
          <p:nvPr>
            <p:ph idx="4294967295" type="subTitle"/>
          </p:nvPr>
        </p:nvSpPr>
        <p:spPr>
          <a:xfrm>
            <a:off x="359125" y="1354475"/>
            <a:ext cx="1978800" cy="3192300"/>
          </a:xfrm>
          <a:prstGeom prst="rect">
            <a:avLst/>
          </a:prstGeom>
        </p:spPr>
        <p:txBody>
          <a:bodyPr anchorCtr="0" anchor="t" bIns="91425" lIns="91425" spcFirstLastPara="1" rIns="91425" wrap="square" tIns="91425">
            <a:normAutofit fontScale="70000" lnSpcReduction="20000"/>
          </a:bodyPr>
          <a:lstStyle/>
          <a:p>
            <a:pPr indent="0" lvl="0" marL="0" marR="0" rtl="0" algn="l">
              <a:lnSpc>
                <a:spcPct val="115000"/>
              </a:lnSpc>
              <a:spcBef>
                <a:spcPts val="0"/>
              </a:spcBef>
              <a:spcAft>
                <a:spcPts val="0"/>
              </a:spcAft>
              <a:buNone/>
            </a:pPr>
            <a:r>
              <a:rPr b="1" lang="es">
                <a:solidFill>
                  <a:schemeClr val="lt1"/>
                </a:solidFill>
              </a:rPr>
              <a:t>Fortalezas</a:t>
            </a:r>
            <a:endParaRPr b="1">
              <a:solidFill>
                <a:schemeClr val="lt1"/>
              </a:solidFill>
            </a:endParaRPr>
          </a:p>
          <a:p>
            <a:pPr indent="-308610" lvl="0" marL="457200" marR="0" rtl="0" algn="l">
              <a:lnSpc>
                <a:spcPct val="115000"/>
              </a:lnSpc>
              <a:spcBef>
                <a:spcPts val="1200"/>
              </a:spcBef>
              <a:spcAft>
                <a:spcPts val="0"/>
              </a:spcAft>
              <a:buClr>
                <a:schemeClr val="lt1"/>
              </a:buClr>
              <a:buSzPct val="100000"/>
              <a:buChar char="●"/>
            </a:pPr>
            <a:r>
              <a:rPr lang="es">
                <a:solidFill>
                  <a:schemeClr val="lt1"/>
                </a:solidFill>
              </a:rPr>
              <a:t>Buenas bases, ya que los servicios que brinda surgieron de las necesidades de los clientes desde sus inicios</a:t>
            </a:r>
            <a:endParaRPr>
              <a:solidFill>
                <a:schemeClr val="lt1"/>
              </a:solidFill>
            </a:endParaRPr>
          </a:p>
          <a:p>
            <a:pPr indent="-308610" lvl="0" marL="457200" marR="0" rtl="0" algn="l">
              <a:lnSpc>
                <a:spcPct val="115000"/>
              </a:lnSpc>
              <a:spcBef>
                <a:spcPts val="0"/>
              </a:spcBef>
              <a:spcAft>
                <a:spcPts val="0"/>
              </a:spcAft>
              <a:buClr>
                <a:schemeClr val="lt1"/>
              </a:buClr>
              <a:buSzPct val="100000"/>
              <a:buChar char="●"/>
            </a:pPr>
            <a:r>
              <a:rPr lang="es">
                <a:solidFill>
                  <a:schemeClr val="lt1"/>
                </a:solidFill>
              </a:rPr>
              <a:t>Se ha actualizado a las nuevas </a:t>
            </a:r>
            <a:r>
              <a:rPr lang="es">
                <a:solidFill>
                  <a:schemeClr val="lt1"/>
                </a:solidFill>
              </a:rPr>
              <a:t>tecnologías</a:t>
            </a:r>
            <a:endParaRPr>
              <a:solidFill>
                <a:schemeClr val="lt1"/>
              </a:solidFill>
            </a:endParaRPr>
          </a:p>
          <a:p>
            <a:pPr indent="-308610" lvl="0" marL="457200" marR="0" rtl="0" algn="l">
              <a:lnSpc>
                <a:spcPct val="115000"/>
              </a:lnSpc>
              <a:spcBef>
                <a:spcPts val="0"/>
              </a:spcBef>
              <a:spcAft>
                <a:spcPts val="0"/>
              </a:spcAft>
              <a:buClr>
                <a:schemeClr val="lt1"/>
              </a:buClr>
              <a:buSzPct val="100000"/>
              <a:buChar char="●"/>
            </a:pPr>
            <a:r>
              <a:rPr lang="es">
                <a:solidFill>
                  <a:schemeClr val="lt1"/>
                </a:solidFill>
              </a:rPr>
              <a:t>Es flexible con los métodos de pago atrayendo más </a:t>
            </a:r>
            <a:r>
              <a:rPr lang="es">
                <a:solidFill>
                  <a:schemeClr val="lt1"/>
                </a:solidFill>
              </a:rPr>
              <a:t>usuarios</a:t>
            </a:r>
            <a:endParaRPr>
              <a:solidFill>
                <a:schemeClr val="lt1"/>
              </a:solidFill>
            </a:endParaRPr>
          </a:p>
        </p:txBody>
      </p:sp>
      <p:sp>
        <p:nvSpPr>
          <p:cNvPr id="109" name="Google Shape;109;p17"/>
          <p:cNvSpPr txBox="1"/>
          <p:nvPr>
            <p:ph idx="4294967295" type="subTitle"/>
          </p:nvPr>
        </p:nvSpPr>
        <p:spPr>
          <a:xfrm>
            <a:off x="2337950" y="1354475"/>
            <a:ext cx="2168700" cy="3192300"/>
          </a:xfrm>
          <a:prstGeom prst="rect">
            <a:avLst/>
          </a:prstGeom>
        </p:spPr>
        <p:txBody>
          <a:bodyPr anchorCtr="0" anchor="t" bIns="91425" lIns="91425" spcFirstLastPara="1" rIns="91425" wrap="square" tIns="91425">
            <a:normAutofit fontScale="92500" lnSpcReduction="10000"/>
          </a:bodyPr>
          <a:lstStyle/>
          <a:p>
            <a:pPr indent="0" lvl="0" marL="0" marR="0" rtl="0" algn="l">
              <a:lnSpc>
                <a:spcPct val="115000"/>
              </a:lnSpc>
              <a:spcBef>
                <a:spcPts val="0"/>
              </a:spcBef>
              <a:spcAft>
                <a:spcPts val="0"/>
              </a:spcAft>
              <a:buNone/>
            </a:pPr>
            <a:r>
              <a:rPr b="1" lang="es">
                <a:solidFill>
                  <a:schemeClr val="lt1"/>
                </a:solidFill>
              </a:rPr>
              <a:t>Oportunidades</a:t>
            </a:r>
            <a:endParaRPr b="1">
              <a:solidFill>
                <a:schemeClr val="lt1"/>
              </a:solidFill>
            </a:endParaRPr>
          </a:p>
          <a:p>
            <a:pPr indent="-334327" lvl="0" marL="457200" rtl="0" algn="l">
              <a:spcBef>
                <a:spcPts val="1200"/>
              </a:spcBef>
              <a:spcAft>
                <a:spcPts val="0"/>
              </a:spcAft>
              <a:buClr>
                <a:schemeClr val="lt1"/>
              </a:buClr>
              <a:buSzPct val="100000"/>
              <a:buChar char="●"/>
            </a:pPr>
            <a:r>
              <a:rPr lang="es">
                <a:solidFill>
                  <a:schemeClr val="lt1"/>
                </a:solidFill>
              </a:rPr>
              <a:t>Pandemia</a:t>
            </a:r>
            <a:endParaRPr>
              <a:solidFill>
                <a:schemeClr val="lt1"/>
              </a:solidFill>
            </a:endParaRPr>
          </a:p>
          <a:p>
            <a:pPr indent="-334327" lvl="0" marL="457200" rtl="0" algn="l">
              <a:spcBef>
                <a:spcPts val="0"/>
              </a:spcBef>
              <a:spcAft>
                <a:spcPts val="0"/>
              </a:spcAft>
              <a:buClr>
                <a:schemeClr val="lt1"/>
              </a:buClr>
              <a:buSzPct val="100000"/>
              <a:buChar char="●"/>
            </a:pPr>
            <a:r>
              <a:rPr lang="es">
                <a:solidFill>
                  <a:schemeClr val="lt1"/>
                </a:solidFill>
              </a:rPr>
              <a:t>Aprovechar el amplio mercado digital</a:t>
            </a:r>
            <a:endParaRPr>
              <a:solidFill>
                <a:schemeClr val="lt1"/>
              </a:solidFill>
            </a:endParaRPr>
          </a:p>
          <a:p>
            <a:pPr indent="-334327" lvl="0" marL="457200" rtl="0" algn="l">
              <a:spcBef>
                <a:spcPts val="0"/>
              </a:spcBef>
              <a:spcAft>
                <a:spcPts val="0"/>
              </a:spcAft>
              <a:buClr>
                <a:schemeClr val="lt1"/>
              </a:buClr>
              <a:buSzPct val="100000"/>
              <a:buChar char="●"/>
            </a:pPr>
            <a:r>
              <a:rPr lang="es">
                <a:solidFill>
                  <a:schemeClr val="lt1"/>
                </a:solidFill>
              </a:rPr>
              <a:t>Brindar promociones para atraer más usuarios</a:t>
            </a:r>
            <a:endParaRPr>
              <a:solidFill>
                <a:schemeClr val="lt1"/>
              </a:solidFill>
            </a:endParaRPr>
          </a:p>
          <a:p>
            <a:pPr indent="-334327" lvl="0" marL="457200" rtl="0" algn="l">
              <a:spcBef>
                <a:spcPts val="0"/>
              </a:spcBef>
              <a:spcAft>
                <a:spcPts val="0"/>
              </a:spcAft>
              <a:buClr>
                <a:schemeClr val="lt1"/>
              </a:buClr>
              <a:buSzPct val="100000"/>
              <a:buChar char="●"/>
            </a:pPr>
            <a:r>
              <a:t/>
            </a:r>
            <a:endParaRPr>
              <a:solidFill>
                <a:schemeClr val="lt1"/>
              </a:solidFill>
            </a:endParaRPr>
          </a:p>
        </p:txBody>
      </p:sp>
      <p:sp>
        <p:nvSpPr>
          <p:cNvPr id="110" name="Google Shape;110;p17"/>
          <p:cNvSpPr txBox="1"/>
          <p:nvPr>
            <p:ph idx="4294967295" type="subTitle"/>
          </p:nvPr>
        </p:nvSpPr>
        <p:spPr>
          <a:xfrm>
            <a:off x="4506650" y="1354475"/>
            <a:ext cx="2168700" cy="3192300"/>
          </a:xfrm>
          <a:prstGeom prst="rect">
            <a:avLst/>
          </a:prstGeom>
        </p:spPr>
        <p:txBody>
          <a:bodyPr anchorCtr="0" anchor="t" bIns="91425" lIns="91425" spcFirstLastPara="1" rIns="91425" wrap="square" tIns="91425">
            <a:normAutofit fontScale="92500" lnSpcReduction="20000"/>
          </a:bodyPr>
          <a:lstStyle/>
          <a:p>
            <a:pPr indent="0" lvl="0" marL="0" marR="0" rtl="0" algn="l">
              <a:lnSpc>
                <a:spcPct val="115000"/>
              </a:lnSpc>
              <a:spcBef>
                <a:spcPts val="0"/>
              </a:spcBef>
              <a:spcAft>
                <a:spcPts val="0"/>
              </a:spcAft>
              <a:buNone/>
            </a:pPr>
            <a:r>
              <a:rPr b="1" lang="es">
                <a:solidFill>
                  <a:schemeClr val="lt1"/>
                </a:solidFill>
              </a:rPr>
              <a:t>Debilidades</a:t>
            </a:r>
            <a:endParaRPr b="1">
              <a:solidFill>
                <a:schemeClr val="lt1"/>
              </a:solidFill>
            </a:endParaRPr>
          </a:p>
          <a:p>
            <a:pPr indent="-334327" lvl="0" marL="457200" rtl="0" algn="l">
              <a:spcBef>
                <a:spcPts val="1200"/>
              </a:spcBef>
              <a:spcAft>
                <a:spcPts val="0"/>
              </a:spcAft>
              <a:buClr>
                <a:schemeClr val="lt1"/>
              </a:buClr>
              <a:buSzPct val="100000"/>
              <a:buChar char="●"/>
            </a:pPr>
            <a:r>
              <a:rPr lang="es">
                <a:solidFill>
                  <a:schemeClr val="lt1"/>
                </a:solidFill>
              </a:rPr>
              <a:t>La experiencia del servicio podría resultar contraproducente ya que se trabaja con gente externa y sin capacitación (los repartidores)</a:t>
            </a:r>
            <a:endParaRPr b="1">
              <a:solidFill>
                <a:schemeClr val="lt1"/>
              </a:solidFill>
            </a:endParaRPr>
          </a:p>
        </p:txBody>
      </p:sp>
      <p:sp>
        <p:nvSpPr>
          <p:cNvPr id="111" name="Google Shape;111;p17"/>
          <p:cNvSpPr txBox="1"/>
          <p:nvPr>
            <p:ph idx="4294967295" type="subTitle"/>
          </p:nvPr>
        </p:nvSpPr>
        <p:spPr>
          <a:xfrm>
            <a:off x="6643025" y="1392475"/>
            <a:ext cx="2287500" cy="3192300"/>
          </a:xfrm>
          <a:prstGeom prst="rect">
            <a:avLst/>
          </a:prstGeom>
        </p:spPr>
        <p:txBody>
          <a:bodyPr anchorCtr="0" anchor="t" bIns="91425" lIns="91425" spcFirstLastPara="1" rIns="91425" wrap="square" tIns="91425">
            <a:normAutofit fontScale="77500" lnSpcReduction="10000"/>
          </a:bodyPr>
          <a:lstStyle/>
          <a:p>
            <a:pPr indent="0" lvl="0" marL="0" marR="0" rtl="0" algn="l">
              <a:lnSpc>
                <a:spcPct val="115000"/>
              </a:lnSpc>
              <a:spcBef>
                <a:spcPts val="0"/>
              </a:spcBef>
              <a:spcAft>
                <a:spcPts val="0"/>
              </a:spcAft>
              <a:buNone/>
            </a:pPr>
            <a:r>
              <a:rPr b="1" lang="es">
                <a:solidFill>
                  <a:schemeClr val="lt1"/>
                </a:solidFill>
              </a:rPr>
              <a:t>Amenazas</a:t>
            </a:r>
            <a:endParaRPr b="1">
              <a:solidFill>
                <a:schemeClr val="lt1"/>
              </a:solidFill>
            </a:endParaRPr>
          </a:p>
          <a:p>
            <a:pPr indent="-317182" lvl="0" marL="457200" rtl="0" algn="l">
              <a:spcBef>
                <a:spcPts val="1200"/>
              </a:spcBef>
              <a:spcAft>
                <a:spcPts val="0"/>
              </a:spcAft>
              <a:buClr>
                <a:schemeClr val="lt1"/>
              </a:buClr>
              <a:buSzPct val="100000"/>
              <a:buChar char="●"/>
            </a:pPr>
            <a:r>
              <a:rPr lang="es">
                <a:solidFill>
                  <a:schemeClr val="lt1"/>
                </a:solidFill>
              </a:rPr>
              <a:t>El trato con los repartidores, el mercado crece y existen mayor número de aplicaciones similares ofreciendo distintos beneficios tanto a los usuarios cómo a los repartidores</a:t>
            </a:r>
            <a:endParaRPr b="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283100" y="499850"/>
            <a:ext cx="8697900" cy="67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3000"/>
              <a:t>Algunas características interesantes</a:t>
            </a:r>
            <a:endParaRPr sz="3000"/>
          </a:p>
        </p:txBody>
      </p:sp>
      <p:pic>
        <p:nvPicPr>
          <p:cNvPr id="117" name="Google Shape;117;p18"/>
          <p:cNvPicPr preferRelativeResize="0"/>
          <p:nvPr/>
        </p:nvPicPr>
        <p:blipFill>
          <a:blip r:embed="rId3">
            <a:alphaModFix/>
          </a:blip>
          <a:stretch>
            <a:fillRect/>
          </a:stretch>
        </p:blipFill>
        <p:spPr>
          <a:xfrm>
            <a:off x="283100" y="870600"/>
            <a:ext cx="2546625" cy="3375127"/>
          </a:xfrm>
          <a:prstGeom prst="rect">
            <a:avLst/>
          </a:prstGeom>
          <a:noFill/>
          <a:ln>
            <a:noFill/>
          </a:ln>
        </p:spPr>
      </p:pic>
      <p:sp>
        <p:nvSpPr>
          <p:cNvPr id="118" name="Google Shape;118;p18"/>
          <p:cNvSpPr txBox="1"/>
          <p:nvPr>
            <p:ph idx="4294967295" type="subTitle"/>
          </p:nvPr>
        </p:nvSpPr>
        <p:spPr>
          <a:xfrm>
            <a:off x="709450" y="3990900"/>
            <a:ext cx="1628700" cy="886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b="1" lang="es">
                <a:solidFill>
                  <a:schemeClr val="lt1"/>
                </a:solidFill>
              </a:rPr>
              <a:t>Accesible para Andorid, iOS y Web</a:t>
            </a:r>
            <a:endParaRPr>
              <a:solidFill>
                <a:schemeClr val="lt1"/>
              </a:solidFill>
            </a:endParaRPr>
          </a:p>
        </p:txBody>
      </p:sp>
      <p:pic>
        <p:nvPicPr>
          <p:cNvPr id="119" name="Google Shape;119;p18"/>
          <p:cNvPicPr preferRelativeResize="0"/>
          <p:nvPr/>
        </p:nvPicPr>
        <p:blipFill>
          <a:blip r:embed="rId4">
            <a:alphaModFix/>
          </a:blip>
          <a:stretch>
            <a:fillRect/>
          </a:stretch>
        </p:blipFill>
        <p:spPr>
          <a:xfrm>
            <a:off x="2640775" y="1538975"/>
            <a:ext cx="2143125" cy="2143125"/>
          </a:xfrm>
          <a:prstGeom prst="rect">
            <a:avLst/>
          </a:prstGeom>
          <a:noFill/>
          <a:ln>
            <a:noFill/>
          </a:ln>
        </p:spPr>
      </p:pic>
      <p:sp>
        <p:nvSpPr>
          <p:cNvPr id="120" name="Google Shape;120;p18"/>
          <p:cNvSpPr txBox="1"/>
          <p:nvPr>
            <p:ph idx="4294967295" type="subTitle"/>
          </p:nvPr>
        </p:nvSpPr>
        <p:spPr>
          <a:xfrm>
            <a:off x="2897988" y="4044125"/>
            <a:ext cx="1628700" cy="8865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b="1" lang="es">
                <a:solidFill>
                  <a:schemeClr val="lt1"/>
                </a:solidFill>
              </a:rPr>
              <a:t>Beneficios para los usuarios</a:t>
            </a:r>
            <a:endParaRPr>
              <a:solidFill>
                <a:schemeClr val="lt1"/>
              </a:solidFill>
            </a:endParaRPr>
          </a:p>
        </p:txBody>
      </p:sp>
      <p:pic>
        <p:nvPicPr>
          <p:cNvPr id="121" name="Google Shape;121;p18"/>
          <p:cNvPicPr preferRelativeResize="0"/>
          <p:nvPr/>
        </p:nvPicPr>
        <p:blipFill>
          <a:blip r:embed="rId5">
            <a:alphaModFix/>
          </a:blip>
          <a:stretch>
            <a:fillRect/>
          </a:stretch>
        </p:blipFill>
        <p:spPr>
          <a:xfrm>
            <a:off x="5516775" y="1281449"/>
            <a:ext cx="2899849" cy="2658175"/>
          </a:xfrm>
          <a:prstGeom prst="rect">
            <a:avLst/>
          </a:prstGeom>
          <a:noFill/>
          <a:ln>
            <a:noFill/>
          </a:ln>
        </p:spPr>
      </p:pic>
      <p:sp>
        <p:nvSpPr>
          <p:cNvPr id="122" name="Google Shape;122;p18"/>
          <p:cNvSpPr txBox="1"/>
          <p:nvPr>
            <p:ph idx="4294967295" type="subTitle"/>
          </p:nvPr>
        </p:nvSpPr>
        <p:spPr>
          <a:xfrm>
            <a:off x="5516785" y="4044125"/>
            <a:ext cx="2899800" cy="8865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b="1" lang="es">
                <a:solidFill>
                  <a:schemeClr val="lt1"/>
                </a:solidFill>
              </a:rPr>
              <a:t>Localización del pedido en todo momento, con diversos sistemas de notificaciones e interacciones con el repartidor</a:t>
            </a:r>
            <a:endParaRPr>
              <a:solidFill>
                <a:schemeClr val="lt1"/>
              </a:solidFill>
            </a:endParaRPr>
          </a:p>
        </p:txBody>
      </p:sp>
      <p:pic>
        <p:nvPicPr>
          <p:cNvPr id="123" name="Google Shape;123;p18"/>
          <p:cNvPicPr preferRelativeResize="0"/>
          <p:nvPr/>
        </p:nvPicPr>
        <p:blipFill>
          <a:blip r:embed="rId6">
            <a:alphaModFix/>
          </a:blip>
          <a:stretch>
            <a:fillRect/>
          </a:stretch>
        </p:blipFill>
        <p:spPr>
          <a:xfrm>
            <a:off x="7955575" y="3070025"/>
            <a:ext cx="1025425" cy="102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853950" y="515950"/>
            <a:ext cx="7436100" cy="7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5000"/>
              <a:t>Mi opinión</a:t>
            </a:r>
            <a:endParaRPr sz="5000"/>
          </a:p>
        </p:txBody>
      </p:sp>
      <p:sp>
        <p:nvSpPr>
          <p:cNvPr id="129" name="Google Shape;129;p19"/>
          <p:cNvSpPr txBox="1"/>
          <p:nvPr>
            <p:ph idx="1" type="body"/>
          </p:nvPr>
        </p:nvSpPr>
        <p:spPr>
          <a:xfrm>
            <a:off x="853950" y="1354400"/>
            <a:ext cx="7436100" cy="31362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s"/>
              <a:t>Excelentes servicios brindados al </a:t>
            </a:r>
            <a:r>
              <a:rPr lang="es"/>
              <a:t>usuario</a:t>
            </a:r>
            <a:endParaRPr/>
          </a:p>
          <a:p>
            <a:pPr indent="-342900" lvl="0" marL="457200" rtl="0" algn="just">
              <a:spcBef>
                <a:spcPts val="0"/>
              </a:spcBef>
              <a:spcAft>
                <a:spcPts val="0"/>
              </a:spcAft>
              <a:buSzPts val="1800"/>
              <a:buChar char="●"/>
            </a:pPr>
            <a:r>
              <a:rPr lang="es"/>
              <a:t>Constantes actualizaciones brindando seguridad tanto para los repartidores para los </a:t>
            </a:r>
            <a:r>
              <a:rPr lang="es"/>
              <a:t>usuarios</a:t>
            </a:r>
            <a:endParaRPr/>
          </a:p>
          <a:p>
            <a:pPr indent="-342900" lvl="0" marL="457200" rtl="0" algn="just">
              <a:spcBef>
                <a:spcPts val="0"/>
              </a:spcBef>
              <a:spcAft>
                <a:spcPts val="0"/>
              </a:spcAft>
              <a:buSzPts val="1800"/>
              <a:buChar char="●"/>
            </a:pPr>
            <a:r>
              <a:rPr lang="es"/>
              <a:t>El </a:t>
            </a:r>
            <a:r>
              <a:rPr lang="es"/>
              <a:t>usuario</a:t>
            </a:r>
            <a:r>
              <a:rPr lang="es"/>
              <a:t> tiene conocimiento en todo momento del estatus de su pedido y cuenta con medios para la </a:t>
            </a:r>
            <a:r>
              <a:rPr lang="es"/>
              <a:t>comunicación</a:t>
            </a:r>
            <a:r>
              <a:rPr lang="es"/>
              <a:t> con el repartidor y con la fuente del pedido para que se cumpla al 100% con los requerimientos de la orden</a:t>
            </a:r>
            <a:endParaRPr/>
          </a:p>
          <a:p>
            <a:pPr indent="-342900" lvl="0" marL="457200" rtl="0" algn="just">
              <a:spcBef>
                <a:spcPts val="0"/>
              </a:spcBef>
              <a:spcAft>
                <a:spcPts val="0"/>
              </a:spcAft>
              <a:buSzPts val="1800"/>
              <a:buChar char="●"/>
            </a:pPr>
            <a:r>
              <a:rPr lang="es"/>
              <a:t>El </a:t>
            </a:r>
            <a:r>
              <a:rPr lang="es"/>
              <a:t>usuario</a:t>
            </a:r>
            <a:r>
              <a:rPr lang="es"/>
              <a:t> tiene la capacidad de realizar una retroalimentación tanto para los repartidores </a:t>
            </a:r>
            <a:r>
              <a:rPr lang="es"/>
              <a:t>cómo</a:t>
            </a:r>
            <a:r>
              <a:rPr lang="es"/>
              <a:t> a la aplicación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